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2" r:id="rId3"/>
    <p:sldId id="258" r:id="rId4"/>
    <p:sldId id="259" r:id="rId5"/>
    <p:sldId id="260" r:id="rId6"/>
    <p:sldId id="261" r:id="rId7"/>
    <p:sldId id="262" r:id="rId8"/>
    <p:sldId id="263" r:id="rId9"/>
    <p:sldId id="264" r:id="rId10"/>
    <p:sldId id="266" r:id="rId11"/>
    <p:sldId id="267" r:id="rId12"/>
    <p:sldId id="268" r:id="rId13"/>
    <p:sldId id="269" r:id="rId14"/>
    <p:sldId id="270" r:id="rId1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887"/>
    <a:srgbClr val="E2C27A"/>
    <a:srgbClr val="1C2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8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D829FB-900B-47B5-9F36-2ED4A1DF51B2}"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47063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D829FB-900B-47B5-9F36-2ED4A1DF51B2}"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291749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D829FB-900B-47B5-9F36-2ED4A1DF51B2}"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387196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D829FB-900B-47B5-9F36-2ED4A1DF51B2}"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987358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829FB-900B-47B5-9F36-2ED4A1DF51B2}"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157313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D829FB-900B-47B5-9F36-2ED4A1DF51B2}" type="datetimeFigureOut">
              <a:rPr lang="en-GB" smtClean="0"/>
              <a:t>30/08/2016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312341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D829FB-900B-47B5-9F36-2ED4A1DF51B2}" type="datetimeFigureOut">
              <a:rPr lang="en-GB" smtClean="0"/>
              <a:t>30/08/2016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266135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D829FB-900B-47B5-9F36-2ED4A1DF51B2}" type="datetimeFigureOut">
              <a:rPr lang="en-GB" smtClean="0"/>
              <a:t>30/08/2016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231858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29FB-900B-47B5-9F36-2ED4A1DF51B2}" type="datetimeFigureOut">
              <a:rPr lang="en-GB" smtClean="0"/>
              <a:t>30/08/2016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3148145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829FB-900B-47B5-9F36-2ED4A1DF51B2}" type="datetimeFigureOut">
              <a:rPr lang="en-GB" smtClean="0"/>
              <a:t>30/08/2016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251273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829FB-900B-47B5-9F36-2ED4A1DF51B2}" type="datetimeFigureOut">
              <a:rPr lang="en-GB" smtClean="0"/>
              <a:t>30/08/2016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9F6AC-D9B3-43A6-8384-E45FEBE84398}" type="slidenum">
              <a:rPr lang="en-GB" smtClean="0"/>
              <a:t>‹#›</a:t>
            </a:fld>
            <a:endParaRPr lang="en-GB"/>
          </a:p>
        </p:txBody>
      </p:sp>
    </p:spTree>
    <p:extLst>
      <p:ext uri="{BB962C8B-B14F-4D97-AF65-F5344CB8AC3E}">
        <p14:creationId xmlns:p14="http://schemas.microsoft.com/office/powerpoint/2010/main" val="1369267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829FB-900B-47B5-9F36-2ED4A1DF51B2}" type="datetimeFigureOut">
              <a:rPr lang="en-GB" smtClean="0"/>
              <a:t>30/08/2016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9F6AC-D9B3-43A6-8384-E45FEBE84398}" type="slidenum">
              <a:rPr lang="en-GB" smtClean="0"/>
              <a:t>‹#›</a:t>
            </a:fld>
            <a:endParaRPr lang="en-GB"/>
          </a:p>
        </p:txBody>
      </p:sp>
    </p:spTree>
    <p:extLst>
      <p:ext uri="{BB962C8B-B14F-4D97-AF65-F5344CB8AC3E}">
        <p14:creationId xmlns:p14="http://schemas.microsoft.com/office/powerpoint/2010/main" val="4143117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3" name="Content Placeholder 2"/>
          <p:cNvSpPr>
            <a:spLocks noGrp="1"/>
          </p:cNvSpPr>
          <p:nvPr>
            <p:ph idx="1"/>
          </p:nvPr>
        </p:nvSpPr>
        <p:spPr/>
        <p:txBody>
          <a:bodyPr/>
          <a:lstStyle/>
          <a:p>
            <a:pPr marL="0" indent="0" algn="ctr">
              <a:buNone/>
            </a:pPr>
            <a:endParaRPr lang="en-GB" dirty="0" smtClean="0">
              <a:solidFill>
                <a:srgbClr val="E5C887"/>
              </a:solidFill>
            </a:endParaRPr>
          </a:p>
          <a:p>
            <a:pPr marL="0" indent="0" algn="ctr">
              <a:buNone/>
            </a:pPr>
            <a:r>
              <a:rPr lang="en-GB" sz="2000" dirty="0" smtClean="0">
                <a:solidFill>
                  <a:srgbClr val="E5C887"/>
                </a:solidFill>
                <a:latin typeface="+mj-lt"/>
              </a:rPr>
              <a:t>RETIREMENT</a:t>
            </a:r>
            <a:r>
              <a:rPr lang="en-GB" dirty="0" smtClean="0">
                <a:solidFill>
                  <a:srgbClr val="E5C887"/>
                </a:solidFill>
                <a:latin typeface="+mj-lt"/>
              </a:rPr>
              <a:t> </a:t>
            </a:r>
            <a:r>
              <a:rPr lang="en-GB" sz="1600" dirty="0" smtClean="0">
                <a:solidFill>
                  <a:srgbClr val="E5C887"/>
                </a:solidFill>
                <a:latin typeface="+mj-lt"/>
              </a:rPr>
              <a:t>PARTY </a:t>
            </a:r>
          </a:p>
          <a:p>
            <a:pPr marL="0" indent="0" algn="ctr">
              <a:buNone/>
            </a:pPr>
            <a:r>
              <a:rPr lang="en-GB" sz="1600" dirty="0" smtClean="0">
                <a:solidFill>
                  <a:srgbClr val="E5C887"/>
                </a:solidFill>
                <a:latin typeface="+mj-lt"/>
              </a:rPr>
              <a:t>	IN HONOUR OF</a:t>
            </a:r>
          </a:p>
          <a:p>
            <a:pPr marL="0" indent="0" algn="ctr">
              <a:buNone/>
            </a:pPr>
            <a:endParaRPr lang="en-GB" sz="800" dirty="0" smtClean="0">
              <a:solidFill>
                <a:srgbClr val="E5C887"/>
              </a:solidFill>
              <a:latin typeface="Lucida Calligraphy" panose="03010101010101010101" pitchFamily="66" charset="0"/>
            </a:endParaRPr>
          </a:p>
          <a:p>
            <a:pPr marL="0" indent="0" algn="ctr">
              <a:buNone/>
            </a:pPr>
            <a:r>
              <a:rPr lang="en-GB" sz="8000" dirty="0" smtClean="0">
                <a:solidFill>
                  <a:srgbClr val="E5C887"/>
                </a:solidFill>
                <a:latin typeface="French Script MT" panose="03020402040607040605" pitchFamily="66" charset="0"/>
              </a:rPr>
              <a:t>Dr Colin Adams</a:t>
            </a:r>
            <a:endParaRPr lang="en-GB" sz="8000" dirty="0">
              <a:solidFill>
                <a:srgbClr val="E5C887"/>
              </a:solidFill>
              <a:latin typeface="French Script MT" panose="03020402040607040605" pitchFamily="66" charset="0"/>
            </a:endParaRPr>
          </a:p>
        </p:txBody>
      </p:sp>
    </p:spTree>
    <p:extLst>
      <p:ext uri="{BB962C8B-B14F-4D97-AF65-F5344CB8AC3E}">
        <p14:creationId xmlns:p14="http://schemas.microsoft.com/office/powerpoint/2010/main" val="190555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10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5635" y="857250"/>
            <a:ext cx="6612731" cy="5143500"/>
          </a:xfrm>
          <a:prstGeom prst="rect">
            <a:avLst/>
          </a:prstGeom>
          <a:ln>
            <a:noFill/>
          </a:ln>
          <a:effectLst>
            <a:softEdge rad="112500"/>
          </a:effectLst>
        </p:spPr>
      </p:pic>
    </p:spTree>
    <p:extLst>
      <p:ext uri="{BB962C8B-B14F-4D97-AF65-F5344CB8AC3E}">
        <p14:creationId xmlns:p14="http://schemas.microsoft.com/office/powerpoint/2010/main" val="3554761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11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81088" y="857250"/>
            <a:ext cx="6980635" cy="5143500"/>
          </a:xfrm>
          <a:prstGeom prst="rect">
            <a:avLst/>
          </a:prstGeom>
          <a:ln>
            <a:noFill/>
          </a:ln>
          <a:effectLst>
            <a:softEdge rad="112500"/>
          </a:effectLst>
        </p:spPr>
      </p:pic>
    </p:spTree>
    <p:extLst>
      <p:ext uri="{BB962C8B-B14F-4D97-AF65-F5344CB8AC3E}">
        <p14:creationId xmlns:p14="http://schemas.microsoft.com/office/powerpoint/2010/main" val="2752781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12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5635" y="857250"/>
            <a:ext cx="6612731" cy="5143500"/>
          </a:xfrm>
          <a:prstGeom prst="rect">
            <a:avLst/>
          </a:prstGeom>
          <a:ln>
            <a:noFill/>
          </a:ln>
          <a:effectLst>
            <a:softEdge rad="112500"/>
          </a:effectLst>
        </p:spPr>
      </p:pic>
    </p:spTree>
    <p:extLst>
      <p:ext uri="{BB962C8B-B14F-4D97-AF65-F5344CB8AC3E}">
        <p14:creationId xmlns:p14="http://schemas.microsoft.com/office/powerpoint/2010/main" val="269518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13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9207" y="857250"/>
            <a:ext cx="6604397" cy="5143500"/>
          </a:xfrm>
          <a:prstGeom prst="rect">
            <a:avLst/>
          </a:prstGeom>
          <a:ln>
            <a:noFill/>
          </a:ln>
          <a:effectLst>
            <a:softEdge rad="112500"/>
          </a:effectLst>
        </p:spPr>
      </p:pic>
    </p:spTree>
    <p:extLst>
      <p:ext uri="{BB962C8B-B14F-4D97-AF65-F5344CB8AC3E}">
        <p14:creationId xmlns:p14="http://schemas.microsoft.com/office/powerpoint/2010/main" val="398843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14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25767" y="602727"/>
            <a:ext cx="6604397" cy="5143500"/>
          </a:xfrm>
          <a:prstGeom prst="ellipse">
            <a:avLst/>
          </a:prstGeom>
          <a:ln w="63500" cap="rnd">
            <a:solidFill>
              <a:srgbClr val="333333"/>
            </a:solidFill>
          </a:ln>
          <a:effectLst>
            <a:glow rad="127000">
              <a:srgbClr val="E5C887"/>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2618505" y="5746227"/>
            <a:ext cx="41898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E2C27A"/>
                </a:solidFill>
                <a:effectLst/>
              </a:rPr>
              <a:t>End of an era!</a:t>
            </a:r>
            <a:endParaRPr lang="en-US" sz="5400" b="1" cap="none" spc="0" dirty="0">
              <a:ln/>
              <a:solidFill>
                <a:srgbClr val="E2C27A"/>
              </a:solidFill>
              <a:effectLst/>
            </a:endParaRPr>
          </a:p>
        </p:txBody>
      </p:sp>
    </p:spTree>
    <p:extLst>
      <p:ext uri="{BB962C8B-B14F-4D97-AF65-F5344CB8AC3E}">
        <p14:creationId xmlns:p14="http://schemas.microsoft.com/office/powerpoint/2010/main" val="2657853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026" y="2248659"/>
            <a:ext cx="7886700" cy="3440365"/>
          </a:xfrm>
        </p:spPr>
        <p:txBody>
          <a:bodyPr>
            <a:noAutofit/>
          </a:bodyPr>
          <a:lstStyle/>
          <a:p>
            <a:pPr>
              <a:lnSpc>
                <a:spcPct val="150000"/>
              </a:lnSpc>
            </a:pPr>
            <a:r>
              <a:rPr lang="en-GB" sz="1350" dirty="0">
                <a:solidFill>
                  <a:srgbClr val="E5C887"/>
                </a:solidFill>
                <a:latin typeface="Lucida Calligraphy" panose="03010101010101010101" pitchFamily="66" charset="0"/>
              </a:rPr>
              <a:t>Colin, in your 10 years at the University, you have created a team that has had a</a:t>
            </a:r>
            <a:br>
              <a:rPr lang="en-GB" sz="1350" dirty="0">
                <a:solidFill>
                  <a:srgbClr val="E5C887"/>
                </a:solidFill>
                <a:latin typeface="Lucida Calligraphy" panose="03010101010101010101" pitchFamily="66" charset="0"/>
              </a:rPr>
            </a:br>
            <a:r>
              <a:rPr lang="en-GB" sz="1350" dirty="0">
                <a:solidFill>
                  <a:srgbClr val="E5C887"/>
                </a:solidFill>
                <a:latin typeface="Lucida Calligraphy" panose="03010101010101010101" pitchFamily="66" charset="0"/>
              </a:rPr>
              <a:t>transformational effect on the technology sector across the City of Edinburgh and boosted the University’s reputation considerably. A thriving technological community has grown up comprising spin-outs and start-ups from the University and public and private sector businesses attracted to the city by our wealth of talent.</a:t>
            </a:r>
            <a:br>
              <a:rPr lang="en-GB" sz="1350" dirty="0">
                <a:solidFill>
                  <a:srgbClr val="E5C887"/>
                </a:solidFill>
                <a:latin typeface="Lucida Calligraphy" panose="03010101010101010101" pitchFamily="66" charset="0"/>
              </a:rPr>
            </a:br>
            <a:r>
              <a:rPr lang="en-GB" sz="1350" dirty="0">
                <a:solidFill>
                  <a:srgbClr val="E5C887"/>
                </a:solidFill>
                <a:latin typeface="Lucida Calligraphy" panose="03010101010101010101" pitchFamily="66" charset="0"/>
              </a:rPr>
              <a:t/>
            </a:r>
            <a:br>
              <a:rPr lang="en-GB" sz="1350" dirty="0">
                <a:solidFill>
                  <a:srgbClr val="E5C887"/>
                </a:solidFill>
                <a:latin typeface="Lucida Calligraphy" panose="03010101010101010101" pitchFamily="66" charset="0"/>
              </a:rPr>
            </a:br>
            <a:r>
              <a:rPr lang="en-GB" sz="1350" dirty="0">
                <a:solidFill>
                  <a:srgbClr val="E5C887"/>
                </a:solidFill>
                <a:latin typeface="Lucida Calligraphy" panose="03010101010101010101" pitchFamily="66" charset="0"/>
              </a:rPr>
              <a:t>Under your leadership, entrepreneurship has blossomed and attracted major funding, benefitting Informatics, the University and the City. I am delighted that you have won this year’s Principal’s Medal for Contribution to the Community, as you have been a great inspiration and it is very well deserved.</a:t>
            </a:r>
            <a:br>
              <a:rPr lang="en-GB" sz="1350" dirty="0">
                <a:solidFill>
                  <a:srgbClr val="E5C887"/>
                </a:solidFill>
                <a:latin typeface="Lucida Calligraphy" panose="03010101010101010101" pitchFamily="66" charset="0"/>
              </a:rPr>
            </a:br>
            <a:r>
              <a:rPr lang="en-GB" sz="1350" dirty="0">
                <a:solidFill>
                  <a:srgbClr val="E5C887"/>
                </a:solidFill>
                <a:latin typeface="Lucida Calligraphy" panose="03010101010101010101" pitchFamily="66" charset="0"/>
              </a:rPr>
              <a:t/>
            </a:r>
            <a:br>
              <a:rPr lang="en-GB" sz="1350" dirty="0">
                <a:solidFill>
                  <a:srgbClr val="E5C887"/>
                </a:solidFill>
                <a:latin typeface="Lucida Calligraphy" panose="03010101010101010101" pitchFamily="66" charset="0"/>
              </a:rPr>
            </a:br>
            <a:r>
              <a:rPr lang="en-GB" sz="1350" dirty="0">
                <a:solidFill>
                  <a:srgbClr val="E5C887"/>
                </a:solidFill>
                <a:latin typeface="Lucida Calligraphy" panose="03010101010101010101" pitchFamily="66" charset="0"/>
              </a:rPr>
              <a:t>We are very grateful for your tireless commitment, and your enthusiasm and expertise will be sorely missed.</a:t>
            </a:r>
            <a:br>
              <a:rPr lang="en-GB" sz="1350" dirty="0">
                <a:solidFill>
                  <a:srgbClr val="E5C887"/>
                </a:solidFill>
                <a:latin typeface="Lucida Calligraphy" panose="03010101010101010101" pitchFamily="66" charset="0"/>
              </a:rPr>
            </a:br>
            <a:r>
              <a:rPr lang="en-GB" sz="1350" dirty="0">
                <a:solidFill>
                  <a:srgbClr val="E5C887"/>
                </a:solidFill>
                <a:latin typeface="Lucida Calligraphy" panose="03010101010101010101" pitchFamily="66" charset="0"/>
              </a:rPr>
              <a:t>                                                                            - Professor Sir Timothy O’Shea</a:t>
            </a:r>
          </a:p>
        </p:txBody>
      </p:sp>
    </p:spTree>
    <p:extLst>
      <p:ext uri="{BB962C8B-B14F-4D97-AF65-F5344CB8AC3E}">
        <p14:creationId xmlns:p14="http://schemas.microsoft.com/office/powerpoint/2010/main" val="421940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drape"/>
      </p:transition>
    </mc:Choice>
    <mc:Fallback xmlns="">
      <p:transition spd="slow" advClick="0"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2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5635" y="857250"/>
            <a:ext cx="6612731" cy="5143500"/>
          </a:xfrm>
          <a:prstGeom prst="rect">
            <a:avLst/>
          </a:prstGeom>
          <a:ln>
            <a:noFill/>
          </a:ln>
          <a:effectLst>
            <a:softEdge rad="112500"/>
          </a:effectLst>
        </p:spPr>
      </p:pic>
      <p:sp>
        <p:nvSpPr>
          <p:cNvPr id="3" name="Rectangle 2"/>
          <p:cNvSpPr/>
          <p:nvPr/>
        </p:nvSpPr>
        <p:spPr>
          <a:xfrm rot="1531938">
            <a:off x="1202732" y="4051418"/>
            <a:ext cx="536345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rgbClr val="E2C27A"/>
                </a:solidFill>
              </a:rPr>
              <a:t>The Original Team</a:t>
            </a:r>
            <a:endParaRPr lang="en-US" sz="5400" b="1" dirty="0">
              <a:ln/>
              <a:solidFill>
                <a:srgbClr val="E2C27A"/>
              </a:solidFill>
            </a:endParaRPr>
          </a:p>
        </p:txBody>
      </p:sp>
    </p:spTree>
    <p:extLst>
      <p:ext uri="{BB962C8B-B14F-4D97-AF65-F5344CB8AC3E}">
        <p14:creationId xmlns:p14="http://schemas.microsoft.com/office/powerpoint/2010/main" val="105774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crush"/>
      </p:transition>
    </mc:Choice>
    <mc:Fallback xmlns="">
      <p:transition spd="slow" advClick="0"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3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78732" y="857250"/>
            <a:ext cx="6585347" cy="5143500"/>
          </a:xfrm>
          <a:prstGeom prst="rect">
            <a:avLst/>
          </a:prstGeom>
          <a:ln>
            <a:noFill/>
          </a:ln>
          <a:effectLst>
            <a:softEdge rad="112500"/>
          </a:effectLst>
        </p:spPr>
      </p:pic>
    </p:spTree>
    <p:extLst>
      <p:ext uri="{BB962C8B-B14F-4D97-AF65-F5344CB8AC3E}">
        <p14:creationId xmlns:p14="http://schemas.microsoft.com/office/powerpoint/2010/main" val="227034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fallOver"/>
      </p:transition>
    </mc:Choice>
    <mc:Fallback xmlns="">
      <p:transition spd="slow" advClick="0"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4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5635" y="857250"/>
            <a:ext cx="6612731" cy="5143500"/>
          </a:xfrm>
          <a:prstGeom prst="rect">
            <a:avLst/>
          </a:prstGeom>
          <a:ln>
            <a:noFill/>
          </a:ln>
          <a:effectLst>
            <a:softEdge rad="112500"/>
          </a:effectLst>
        </p:spPr>
      </p:pic>
    </p:spTree>
    <p:extLst>
      <p:ext uri="{BB962C8B-B14F-4D97-AF65-F5344CB8AC3E}">
        <p14:creationId xmlns:p14="http://schemas.microsoft.com/office/powerpoint/2010/main" val="1355057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5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56110" y="857250"/>
            <a:ext cx="6631781" cy="5143500"/>
          </a:xfrm>
          <a:prstGeom prst="rect">
            <a:avLst/>
          </a:prstGeom>
          <a:ln>
            <a:noFill/>
          </a:ln>
          <a:effectLst>
            <a:softEdge rad="112500"/>
          </a:effectLst>
        </p:spPr>
      </p:pic>
    </p:spTree>
    <p:extLst>
      <p:ext uri="{BB962C8B-B14F-4D97-AF65-F5344CB8AC3E}">
        <p14:creationId xmlns:p14="http://schemas.microsoft.com/office/powerpoint/2010/main" val="2793754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6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77529" y="857250"/>
            <a:ext cx="6787753" cy="5143500"/>
          </a:xfrm>
          <a:prstGeom prst="rect">
            <a:avLst/>
          </a:prstGeom>
          <a:ln>
            <a:noFill/>
          </a:ln>
          <a:effectLst>
            <a:softEdge rad="112500"/>
          </a:effectLst>
        </p:spPr>
      </p:pic>
    </p:spTree>
    <p:extLst>
      <p:ext uri="{BB962C8B-B14F-4D97-AF65-F5344CB8AC3E}">
        <p14:creationId xmlns:p14="http://schemas.microsoft.com/office/powerpoint/2010/main" val="1444668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7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5635" y="857250"/>
            <a:ext cx="6612731" cy="5143500"/>
          </a:xfrm>
          <a:prstGeom prst="rect">
            <a:avLst/>
          </a:prstGeom>
          <a:ln>
            <a:noFill/>
          </a:ln>
          <a:effectLst>
            <a:softEdge rad="112500"/>
          </a:effectLst>
        </p:spPr>
      </p:pic>
    </p:spTree>
    <p:extLst>
      <p:ext uri="{BB962C8B-B14F-4D97-AF65-F5344CB8AC3E}">
        <p14:creationId xmlns:p14="http://schemas.microsoft.com/office/powerpoint/2010/main" val="72137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33F"/>
        </a:solidFill>
        <a:effectLst/>
      </p:bgPr>
    </p:bg>
    <p:spTree>
      <p:nvGrpSpPr>
        <p:cNvPr id="1" name=""/>
        <p:cNvGrpSpPr/>
        <p:nvPr/>
      </p:nvGrpSpPr>
      <p:grpSpPr>
        <a:xfrm>
          <a:off x="0" y="0"/>
          <a:ext cx="0" cy="0"/>
          <a:chOff x="0" y="0"/>
          <a:chExt cx="0" cy="0"/>
        </a:xfrm>
      </p:grpSpPr>
      <p:pic>
        <p:nvPicPr>
          <p:cNvPr id="2" name="Picture 1" descr="Colins photo book_Page_08_Image_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5635" y="857250"/>
            <a:ext cx="6612731" cy="5143500"/>
          </a:xfrm>
          <a:prstGeom prst="rect">
            <a:avLst/>
          </a:prstGeom>
          <a:ln>
            <a:noFill/>
          </a:ln>
          <a:effectLst>
            <a:softEdge rad="112500"/>
          </a:effectLst>
        </p:spPr>
      </p:pic>
    </p:spTree>
    <p:extLst>
      <p:ext uri="{BB962C8B-B14F-4D97-AF65-F5344CB8AC3E}">
        <p14:creationId xmlns:p14="http://schemas.microsoft.com/office/powerpoint/2010/main" val="205995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29</Words>
  <Application>Microsoft Office PowerPoint</Application>
  <PresentationFormat>On-screen Show (4:3)</PresentationFormat>
  <Paragraphs>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French Script MT</vt:lpstr>
      <vt:lpstr>Lucida Calligraphy</vt:lpstr>
      <vt:lpstr>Office Theme</vt:lpstr>
      <vt:lpstr>PowerPoint Presentation</vt:lpstr>
      <vt:lpstr>Colin, in your 10 years at the University, you have created a team that has had a transformational effect on the technology sector across the City of Edinburgh and boosted the University’s reputation considerably. A thriving technological community has grown up comprising spin-outs and start-ups from the University and public and private sector businesses attracted to the city by our wealth of talent.  Under your leadership, entrepreneurship has blossomed and attracted major funding, benefitting Informatics, the University and the City. I am delighted that you have won this year’s Principal’s Medal for Contribution to the Community, as you have been a great inspiration and it is very well deserved.  We are very grateful for your tireless commitment, and your enthusiasm and expertise will be sorely missed.                                                                             - Professor Sir Timothy O’Shea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Veronica</dc:creator>
  <cp:lastModifiedBy>WALKER Heather</cp:lastModifiedBy>
  <cp:revision>8</cp:revision>
  <dcterms:created xsi:type="dcterms:W3CDTF">2016-08-08T11:49:51Z</dcterms:created>
  <dcterms:modified xsi:type="dcterms:W3CDTF">2016-08-30T17:43:16Z</dcterms:modified>
</cp:coreProperties>
</file>